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62" r:id="rId2"/>
    <p:sldId id="260" r:id="rId3"/>
    <p:sldId id="258" r:id="rId4"/>
    <p:sldId id="259" r:id="rId5"/>
    <p:sldId id="261" r:id="rId6"/>
    <p:sldId id="279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7" r:id="rId16"/>
    <p:sldId id="27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1D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000" dirty="0">
                <a:latin typeface="Adobe Garamond Pro Bold" panose="02020702060506020403" pitchFamily="18" charset="0"/>
              </a:defRPr>
            </a:lvl1pPr>
          </a:lstStyle>
          <a:p>
            <a:pPr lvl="0" algn="ctr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35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" y="194585"/>
            <a:ext cx="3678148" cy="240415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>
                <a:solidFill>
                  <a:srgbClr val="441D61"/>
                </a:solidFill>
                <a:latin typeface="+mn-lt"/>
              </a:defRPr>
            </a:lvl1pPr>
            <a:lvl2pPr marL="457200" indent="0">
              <a:buFontTx/>
              <a:buNone/>
              <a:defRPr sz="1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lang="en-US" sz="1800" dirty="0" smtClean="0">
                <a:solidFill>
                  <a:schemeClr val="tx2">
                    <a:lumMod val="75000"/>
                  </a:schemeClr>
                </a:solidFill>
              </a:defRPr>
            </a:lvl3pPr>
            <a:lvl4pPr marL="1371600" indent="0">
              <a:buFontTx/>
              <a:buNone/>
              <a:defRPr sz="1600" b="0"/>
            </a:lvl4pPr>
            <a:lvl5pPr marL="1828800" indent="0">
              <a:buFontTx/>
              <a:buNone/>
              <a:defRPr sz="16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>
                <a:latin typeface="+mj-lt"/>
              </a:rPr>
              <a:t>Task:</a:t>
            </a:r>
            <a:r>
              <a:rPr lang="en-US" dirty="0" smtClean="0">
                <a:latin typeface="+mj-lt"/>
              </a:rPr>
              <a:t> 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" y="2917860"/>
            <a:ext cx="3924729" cy="39298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/>
          </p:nvPr>
        </p:nvSpPr>
        <p:spPr>
          <a:xfrm>
            <a:off x="3945278" y="2917861"/>
            <a:ext cx="4099387" cy="39298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1"/>
          </p:nvPr>
        </p:nvSpPr>
        <p:spPr>
          <a:xfrm>
            <a:off x="8065213" y="2917861"/>
            <a:ext cx="4126787" cy="39298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3945278" y="574675"/>
            <a:ext cx="3883630" cy="20240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3"/>
          </p:nvPr>
        </p:nvSpPr>
        <p:spPr>
          <a:xfrm>
            <a:off x="8044665" y="574675"/>
            <a:ext cx="3863083" cy="202406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8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01801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019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73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144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526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595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3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23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97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картинки 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" y="457201"/>
            <a:ext cx="4541178" cy="5953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>
                <a:solidFill>
                  <a:srgbClr val="441D61"/>
                </a:solidFill>
                <a:latin typeface="+mn-lt"/>
              </a:defRPr>
            </a:lvl1pPr>
            <a:lvl2pPr marL="457200" indent="0">
              <a:buFontTx/>
              <a:buNone/>
              <a:defRPr sz="1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lang="en-US" sz="1800" dirty="0" smtClean="0">
                <a:solidFill>
                  <a:schemeClr val="tx2">
                    <a:lumMod val="7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600" b="0"/>
            </a:lvl4pPr>
            <a:lvl5pPr marL="1828800" indent="0">
              <a:buFontTx/>
              <a:buNone/>
              <a:defRPr sz="16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latin typeface="+mj-lt"/>
              </a:rPr>
              <a:t>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4698714" y="1"/>
            <a:ext cx="3726094" cy="33801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/>
          </p:nvPr>
        </p:nvSpPr>
        <p:spPr>
          <a:xfrm>
            <a:off x="8424808" y="1"/>
            <a:ext cx="3767193" cy="33801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/>
          </p:nvPr>
        </p:nvSpPr>
        <p:spPr>
          <a:xfrm>
            <a:off x="4698713" y="3411020"/>
            <a:ext cx="3726094" cy="34469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8424807" y="3411020"/>
            <a:ext cx="3767193" cy="34469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63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" y="457201"/>
            <a:ext cx="4541178" cy="595387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>
                <a:solidFill>
                  <a:srgbClr val="441D61"/>
                </a:solidFill>
                <a:latin typeface="+mn-lt"/>
              </a:defRPr>
            </a:lvl1pPr>
            <a:lvl2pPr marL="457200" indent="0">
              <a:buFontTx/>
              <a:buNone/>
              <a:defRPr sz="1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lang="en-US" sz="1800" dirty="0" smtClean="0">
                <a:solidFill>
                  <a:schemeClr val="tx2">
                    <a:lumMod val="75000"/>
                  </a:schemeClr>
                </a:solidFill>
              </a:defRPr>
            </a:lvl3pPr>
            <a:lvl4pPr marL="1371600" indent="0">
              <a:buFontTx/>
              <a:buNone/>
              <a:defRPr sz="1600" b="0"/>
            </a:lvl4pPr>
            <a:lvl5pPr marL="1828800" indent="0">
              <a:buFontTx/>
              <a:buNone/>
              <a:defRPr sz="16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>
                <a:latin typeface="+mj-lt"/>
              </a:rPr>
              <a:t>Task:</a:t>
            </a:r>
            <a:r>
              <a:rPr lang="en-US" dirty="0" smtClean="0">
                <a:latin typeface="+mj-lt"/>
              </a:rPr>
              <a:t> 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4698714" y="0"/>
            <a:ext cx="7493286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067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>
                <a:latin typeface="+mn-lt"/>
              </a:rPr>
              <a:t>Project Name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latin typeface="+mj-lt"/>
              </a:rPr>
              <a:t>Refresh “Bank” window design. Improve accent on discounts.</a:t>
            </a:r>
            <a:endParaRPr lang="en-US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Third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3C95273-60EB-4C33-929A-95F9C2AAB874}" type="datetimeFigureOut">
              <a:rPr lang="ru-RU" smtClean="0"/>
              <a:t>08.09.2018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9380D-27EC-4741-9DBA-7B3FE9878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85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5" r:id="rId10"/>
    <p:sldLayoutId id="2147483723" r:id="rId11"/>
    <p:sldLayoutId id="214748372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rgbClr val="441D6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lang="en-US" sz="2400" kern="120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lang="en-US" sz="2000" kern="1200" dirty="0" smtClean="0">
          <a:solidFill>
            <a:srgbClr val="7030A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.com/s/5ztaurcq49yxkf5/alwaysSocialPlatform.rp" TargetMode="External"/><Relationship Id="rId2" Type="http://schemas.openxmlformats.org/officeDocument/2006/relationships/hyperlink" Target="http://artfabrique.github.io/cv/portfolio/Always/Hub/start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artfabrique.github.io/cv/portfolio/Beeline/Beeline_proto_v2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://www.youtube.com/watch?v=-uza8kPGwjI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ps.facebook.com/playhousehold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qtgas3.axshare.com/#p=home" TargetMode="External"/><Relationship Id="rId2" Type="http://schemas.openxmlformats.org/officeDocument/2006/relationships/hyperlink" Target="http://yg1osz.axshare.com/#p=home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dropbox.com/s/w3wkgywghs0r79g/CSPro%20-%20DB%20v6.pdf?dl=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28161" y="1537855"/>
            <a:ext cx="6875212" cy="4873219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sz="4800" dirty="0" smtClean="0"/>
              <a:t>UX/UI </a:t>
            </a:r>
            <a:r>
              <a:rPr lang="en-US" sz="4800" dirty="0" smtClean="0"/>
              <a:t>for Games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I’ve been working on 4 titles released by </a:t>
            </a:r>
            <a:r>
              <a:rPr lang="en-US" dirty="0" err="1" smtClean="0"/>
              <a:t>Crazypanda</a:t>
            </a:r>
            <a:r>
              <a:rPr lang="en-US" dirty="0" smtClean="0"/>
              <a:t> Games: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Stellar Age (live)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Hardcore mobile global MMO strategy game</a:t>
            </a:r>
            <a:br>
              <a:rPr lang="en-US" dirty="0" smtClean="0"/>
            </a:b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The </a:t>
            </a:r>
            <a:r>
              <a:rPr lang="en-US" b="1" dirty="0" smtClean="0"/>
              <a:t>Household (live)</a:t>
            </a:r>
            <a:br>
              <a:rPr lang="en-US" b="1" dirty="0" smtClean="0"/>
            </a:br>
            <a:r>
              <a:rPr lang="en-US" dirty="0" smtClean="0"/>
              <a:t>Classic farm game with content updates.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World </a:t>
            </a:r>
            <a:r>
              <a:rPr lang="en-US" b="1" dirty="0" err="1" smtClean="0"/>
              <a:t>Pocker</a:t>
            </a:r>
            <a:r>
              <a:rPr lang="en-US" b="1" dirty="0" smtClean="0"/>
              <a:t> Club (live)</a:t>
            </a:r>
            <a:br>
              <a:rPr lang="en-US" b="1" dirty="0" smtClean="0"/>
            </a:br>
            <a:r>
              <a:rPr lang="en-US" dirty="0" smtClean="0"/>
              <a:t>The </a:t>
            </a:r>
            <a:r>
              <a:rPr lang="en-US" dirty="0"/>
              <a:t>most popular social poker in Russia and the </a:t>
            </a:r>
            <a:r>
              <a:rPr lang="en-US" dirty="0" smtClean="0"/>
              <a:t>CIS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Bottle</a:t>
            </a:r>
            <a:r>
              <a:rPr lang="en-US" b="1" dirty="0" smtClean="0"/>
              <a:t>. Find your </a:t>
            </a:r>
            <a:r>
              <a:rPr lang="en-US" b="1" dirty="0" smtClean="0"/>
              <a:t>Love(closed)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Classic </a:t>
            </a:r>
            <a:r>
              <a:rPr lang="en-US" dirty="0" smtClean="0"/>
              <a:t>bottle-dating </a:t>
            </a:r>
            <a:r>
              <a:rPr lang="en-US" dirty="0" smtClean="0"/>
              <a:t>game with kisses. Based on hyper-popular Russian reality show franchise: </a:t>
            </a:r>
            <a:r>
              <a:rPr lang="en-US" dirty="0" smtClean="0"/>
              <a:t>“Dom 2”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0156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Always Social Hub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Online hub </a:t>
            </a:r>
            <a:r>
              <a:rPr lang="en-US" dirty="0"/>
              <a:t>for </a:t>
            </a:r>
            <a:r>
              <a:rPr lang="en-US" dirty="0" smtClean="0"/>
              <a:t>women inside a top Russian social network OK.ru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Features: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Social Q&amp;A with ratings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Product information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Promo sections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Prototype: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artfabrique.github.io/cv/portfolio/Always/Hub/start.html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Source: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://dl.dropbox.com/s/5ztaurcq49yxkf5/alwaysSocialPlatform.rp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05" y="0"/>
            <a:ext cx="7476103" cy="6858000"/>
          </a:xfrm>
        </p:spPr>
      </p:pic>
    </p:spTree>
    <p:extLst>
      <p:ext uri="{BB962C8B-B14F-4D97-AF65-F5344CB8AC3E}">
        <p14:creationId xmlns:p14="http://schemas.microsoft.com/office/powerpoint/2010/main" val="6922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CTI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Interactive TV connected to the mobile app</a:t>
            </a:r>
            <a:r>
              <a:rPr lang="en-US" dirty="0"/>
              <a:t>. (multiscreen app</a:t>
            </a:r>
            <a:r>
              <a:rPr lang="en-US" dirty="0" smtClean="0"/>
              <a:t>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Features: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TV schedule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Interactive TV context on m</a:t>
            </a:r>
            <a:r>
              <a:rPr lang="en-US" dirty="0">
                <a:latin typeface="+mj-lt"/>
              </a:rPr>
              <a:t>o</a:t>
            </a:r>
            <a:r>
              <a:rPr lang="en-US" dirty="0" smtClean="0">
                <a:latin typeface="+mj-lt"/>
              </a:rPr>
              <a:t>bile companion app.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Reminders and remote record of any show.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Live streaming to mobile.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I’ve developed: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Flows based on time of the day, gender &amp; method of transportation.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UI Design.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93" y="0"/>
            <a:ext cx="7217326" cy="6858000"/>
          </a:xfrm>
        </p:spPr>
      </p:pic>
    </p:spTree>
    <p:extLst>
      <p:ext uri="{BB962C8B-B14F-4D97-AF65-F5344CB8AC3E}">
        <p14:creationId xmlns:p14="http://schemas.microsoft.com/office/powerpoint/2010/main" val="325767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" y="457202"/>
            <a:ext cx="4541178" cy="466724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CTI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229" y="1300902"/>
            <a:ext cx="8272956" cy="51705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6" y="1300901"/>
            <a:ext cx="3102359" cy="51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Beeline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Top-up promo with</a:t>
            </a:r>
            <a:br>
              <a:rPr lang="en-US" dirty="0" smtClean="0"/>
            </a:br>
            <a:r>
              <a:rPr lang="en-US" dirty="0" smtClean="0"/>
              <a:t>Angry Birds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makes top-up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receives 1-10 lives in a special branded level of AB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launches a birds trying to hit the prizes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Free minutes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Free data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Free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sms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packs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32" y="0"/>
            <a:ext cx="7800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Beeline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I’ve proposed an idea about yellow Bird who </a:t>
            </a:r>
            <a:r>
              <a:rPr lang="en-US" dirty="0"/>
              <a:t>is </a:t>
            </a:r>
            <a:r>
              <a:rPr lang="en-US" dirty="0" smtClean="0"/>
              <a:t>triangular</a:t>
            </a:r>
            <a:r>
              <a:rPr lang="ru-RU" dirty="0" smtClean="0"/>
              <a:t> </a:t>
            </a:r>
            <a:r>
              <a:rPr lang="en-US" dirty="0" smtClean="0"/>
              <a:t>because he grew up in Balalaika (national music instrument)</a:t>
            </a:r>
            <a:r>
              <a:rPr lang="ru-RU" dirty="0" smtClean="0"/>
              <a:t>. </a:t>
            </a:r>
            <a:r>
              <a:rPr lang="en-US" dirty="0" smtClean="0"/>
              <a:t>Now his brother is in danger and all the birds company arrives Russia to save him.</a:t>
            </a:r>
            <a:endParaRPr lang="en-US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933" y="771524"/>
            <a:ext cx="7538067" cy="43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Beeline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Project:</a:t>
            </a:r>
            <a:r>
              <a:rPr lang="en-US" dirty="0" smtClean="0"/>
              <a:t> </a:t>
            </a:r>
            <a:r>
              <a:rPr lang="en-US" dirty="0" err="1" smtClean="0"/>
              <a:t>Plusly</a:t>
            </a:r>
            <a:r>
              <a:rPr lang="en-US" dirty="0" smtClean="0"/>
              <a:t>. Top-up motivation platform with gamification.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artfabrique.github.io/cv/portfolio/Beeline/Beeline_proto_v2.html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>
              <a:latin typeface="+mj-lt"/>
            </a:endParaRP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User makes top-up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User receives </a:t>
            </a:r>
            <a:r>
              <a:rPr lang="en-US" dirty="0" smtClean="0">
                <a:latin typeface="+mj-lt"/>
              </a:rPr>
              <a:t>token for 5-10 seconds of gameplay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User plays a game and </a:t>
            </a:r>
            <a:r>
              <a:rPr lang="en-US" dirty="0" err="1" smtClean="0">
                <a:latin typeface="+mj-lt"/>
              </a:rPr>
              <a:t>tryes</a:t>
            </a:r>
            <a:r>
              <a:rPr lang="en-US" dirty="0" smtClean="0">
                <a:latin typeface="+mj-lt"/>
              </a:rPr>
              <a:t> to catch all bonuses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When time runs out user gets all the rewards that he scored.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minutes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data 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sms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packs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00100" lvl="1" indent="-342900">
              <a:buFont typeface="Calibri Light" panose="020F0302020204030204" pitchFamily="34" charset="0"/>
              <a:buChar char=" "/>
            </a:pPr>
            <a:endParaRPr lang="en-US" dirty="0">
              <a:latin typeface="+mj-lt"/>
            </a:endParaRP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44"/>
          <a:stretch/>
        </p:blipFill>
        <p:spPr>
          <a:xfrm>
            <a:off x="4768234" y="485029"/>
            <a:ext cx="3547092" cy="58879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3" t="-115" r="4098" b="22147"/>
          <a:stretch/>
        </p:blipFill>
        <p:spPr>
          <a:xfrm>
            <a:off x="8313781" y="447676"/>
            <a:ext cx="3878219" cy="642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err="1" smtClean="0"/>
              <a:t>Milka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Promo website with UGC.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://www.youtube.com/watch?v=-</a:t>
            </a:r>
            <a:r>
              <a:rPr lang="en-US" dirty="0" smtClean="0">
                <a:hlinkClick r:id="rId2"/>
              </a:rPr>
              <a:t>uza8kPGwjI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Features: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Create a snowman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Dress him up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Share with friends &amp; download desktop snowball widget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I’ve developed: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All design &amp; illustrations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All client-side code (AS3)</a:t>
            </a:r>
          </a:p>
          <a:p>
            <a:pPr lvl="1"/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This project and idea of virtual Alpine Village became a platform for brand communication for 3 years.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In 2009 Ogilvy &amp; Mather grabbed</a:t>
            </a:r>
            <a:br>
              <a:rPr lang="en-US" dirty="0" smtClean="0"/>
            </a:br>
            <a:r>
              <a:rPr lang="en-US" dirty="0" smtClean="0"/>
              <a:t>gold award at EFFIE in “Digital” nomination.</a:t>
            </a: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693" y="862448"/>
            <a:ext cx="7217326" cy="5133103"/>
          </a:xfrm>
        </p:spPr>
      </p:pic>
    </p:spTree>
    <p:extLst>
      <p:ext uri="{BB962C8B-B14F-4D97-AF65-F5344CB8AC3E}">
        <p14:creationId xmlns:p14="http://schemas.microsoft.com/office/powerpoint/2010/main" val="37932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" y="457202"/>
            <a:ext cx="4541178" cy="6089072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Overview: </a:t>
            </a:r>
            <a:r>
              <a:rPr lang="en-US" dirty="0" smtClean="0"/>
              <a:t>I </a:t>
            </a:r>
            <a:r>
              <a:rPr lang="en-US" dirty="0" smtClean="0"/>
              <a:t>have successfully designed UX &amp; UI of </a:t>
            </a:r>
            <a:r>
              <a:rPr lang="en-US" b="1" dirty="0" smtClean="0"/>
              <a:t>20+ new </a:t>
            </a:r>
            <a:r>
              <a:rPr lang="en-US" b="1" dirty="0" smtClean="0"/>
              <a:t>game mechanics</a:t>
            </a:r>
            <a:r>
              <a:rPr lang="en-US" dirty="0" smtClean="0"/>
              <a:t> </a:t>
            </a:r>
            <a:r>
              <a:rPr lang="en-US" dirty="0" smtClean="0"/>
              <a:t>modules.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Workflow</a:t>
            </a:r>
            <a:r>
              <a:rPr lang="en-US" b="1" dirty="0"/>
              <a:t>:</a:t>
            </a:r>
            <a:r>
              <a:rPr lang="en-US" dirty="0" smtClean="0"/>
              <a:t>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Functional requirements  doc.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“Box” prototype to organize </a:t>
            </a:r>
            <a:r>
              <a:rPr lang="en-US" dirty="0" err="1" smtClean="0">
                <a:latin typeface="+mj-lt"/>
              </a:rPr>
              <a:t>userflows</a:t>
            </a:r>
            <a:r>
              <a:rPr lang="en-US" dirty="0" smtClean="0">
                <a:latin typeface="+mj-lt"/>
              </a:rPr>
              <a:t> and break information into layers.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UI prototype to organize information weights (tone/color accents)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Special art preparation (backgrounds, decorative elements)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Implementation</a:t>
            </a:r>
            <a:endParaRPr lang="en-US" dirty="0">
              <a:latin typeface="+mj-lt"/>
            </a:endParaRPr>
          </a:p>
          <a:p>
            <a:pPr lvl="2"/>
            <a:endParaRPr lang="en-US" dirty="0" smtClean="0">
              <a:latin typeface="+mj-lt"/>
            </a:endParaRP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apps.facebook.com/playhousehold</a:t>
            </a:r>
            <a:endParaRPr lang="en-US" dirty="0" smtClean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1" b="29105"/>
          <a:stretch/>
        </p:blipFill>
        <p:spPr/>
      </p:pic>
    </p:spTree>
    <p:extLst>
      <p:ext uri="{BB962C8B-B14F-4D97-AF65-F5344CB8AC3E}">
        <p14:creationId xmlns:p14="http://schemas.microsoft.com/office/powerpoint/2010/main" val="22713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Task: </a:t>
            </a:r>
            <a:r>
              <a:rPr lang="en-US" dirty="0"/>
              <a:t>R</a:t>
            </a:r>
            <a:r>
              <a:rPr lang="en-US" dirty="0" smtClean="0"/>
              <a:t>efresh “Bank” window design. Improve accent on discounts</a:t>
            </a:r>
            <a:r>
              <a:rPr lang="ru-RU" dirty="0" smtClean="0"/>
              <a:t>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Make two variants of layout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(“6-pack” &amp; “ladder”) and test both on new-comers vs high-level players.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Add additional discount marker for top-profit SKU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Result: </a:t>
            </a:r>
            <a:r>
              <a:rPr lang="en-US" dirty="0" smtClean="0"/>
              <a:t>“6-pack” design performed better for new-comers, but “ladder” was loved by the core audience. Both designs performed better than the old one.</a:t>
            </a:r>
            <a:endParaRPr lang="en-US" b="1" dirty="0"/>
          </a:p>
        </p:txBody>
      </p:sp>
      <p:pic>
        <p:nvPicPr>
          <p:cNvPr id="23" name="Рисунок 22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>
            <a:fillRect/>
          </a:stretch>
        </p:blipFill>
        <p:spPr>
          <a:xfrm>
            <a:off x="4699000" y="3379788"/>
            <a:ext cx="7493000" cy="3478212"/>
          </a:xfrm>
        </p:spPr>
      </p:pic>
      <p:pic>
        <p:nvPicPr>
          <p:cNvPr id="22" name="Рисунок 2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6" b="9036"/>
          <a:stretch>
            <a:fillRect/>
          </a:stretch>
        </p:blipFill>
        <p:spPr>
          <a:xfrm>
            <a:off x="4699000" y="0"/>
            <a:ext cx="7493000" cy="3379788"/>
          </a:xfrm>
        </p:spPr>
      </p:pic>
    </p:spTree>
    <p:extLst>
      <p:ext uri="{BB962C8B-B14F-4D97-AF65-F5344CB8AC3E}">
        <p14:creationId xmlns:p14="http://schemas.microsoft.com/office/powerpoint/2010/main" val="23411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/>
              <a:t>Task: </a:t>
            </a:r>
            <a:r>
              <a:rPr lang="en-US" dirty="0" smtClean="0"/>
              <a:t>Design “Hiking Camp” mechanics. User buys a landmark. Each landmark represents destination of journey. The output is: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+mj-lt"/>
              </a:rPr>
              <a:t>Gold &amp; Exp. (100% chance)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+mj-lt"/>
              </a:rPr>
              <a:t>Prem. </a:t>
            </a:r>
            <a:r>
              <a:rPr lang="en-US" sz="1600" dirty="0">
                <a:latin typeface="+mj-lt"/>
              </a:rPr>
              <a:t>i</a:t>
            </a:r>
            <a:r>
              <a:rPr lang="en-US" sz="1600" dirty="0" smtClean="0">
                <a:latin typeface="+mj-lt"/>
              </a:rPr>
              <a:t>tem (&lt;100% chance)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Users can ask friends to join their journey. Each friend increases chances of finding premium items.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  <a:endParaRPr lang="ru-RU" b="1" dirty="0" smtClean="0"/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Progress bar with </a:t>
            </a:r>
            <a:r>
              <a:rPr lang="en-US" dirty="0">
                <a:latin typeface="+mj-lt"/>
              </a:rPr>
              <a:t>2-colored </a:t>
            </a:r>
            <a:r>
              <a:rPr lang="en-US" dirty="0" smtClean="0">
                <a:latin typeface="+mj-lt"/>
              </a:rPr>
              <a:t>threshold to show chance w/wo friends.</a:t>
            </a: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r="4272" b="98"/>
          <a:stretch/>
        </p:blipFill>
        <p:spPr>
          <a:xfrm>
            <a:off x="4698714" y="914398"/>
            <a:ext cx="7493286" cy="4956464"/>
          </a:xfrm>
        </p:spPr>
      </p:pic>
    </p:spTree>
    <p:extLst>
      <p:ext uri="{BB962C8B-B14F-4D97-AF65-F5344CB8AC3E}">
        <p14:creationId xmlns:p14="http://schemas.microsoft.com/office/powerpoint/2010/main" val="127507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/>
              <a:t>The Household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/>
              <a:t>Task: </a:t>
            </a:r>
            <a:r>
              <a:rPr lang="en-US" dirty="0" smtClean="0"/>
              <a:t>Create gambling mechanics with single prize per roll. Each player has own prize pool.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Solution: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“Piñata”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idea.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US" dirty="0" smtClean="0">
              <a:latin typeface="+mj-lt"/>
            </a:endParaRPr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2940" r="7127" b="2311"/>
          <a:stretch/>
        </p:blipFill>
        <p:spPr>
          <a:xfrm>
            <a:off x="4698713" y="1"/>
            <a:ext cx="7500213" cy="4613563"/>
          </a:xfrm>
        </p:spPr>
      </p:pic>
      <p:pic>
        <p:nvPicPr>
          <p:cNvPr id="10" name="Рисунок 9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8" b="23678"/>
          <a:stretch>
            <a:fillRect/>
          </a:stretch>
        </p:blipFill>
        <p:spPr>
          <a:xfrm>
            <a:off x="4699000" y="4686300"/>
            <a:ext cx="7493000" cy="2171700"/>
          </a:xfrm>
        </p:spPr>
      </p:pic>
      <p:sp>
        <p:nvSpPr>
          <p:cNvPr id="11" name="Прямоугольник 10"/>
          <p:cNvSpPr/>
          <p:nvPr/>
        </p:nvSpPr>
        <p:spPr>
          <a:xfrm>
            <a:off x="5678866" y="3244334"/>
            <a:ext cx="834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Peñate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775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" y="457201"/>
            <a:ext cx="3834244" cy="5953873"/>
          </a:xfrm>
        </p:spPr>
        <p:txBody>
          <a:bodyPr/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Bottle: Find Your Love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/>
              <a:t>Overview: </a:t>
            </a:r>
            <a:r>
              <a:rPr lang="en-US" dirty="0" smtClean="0"/>
              <a:t>Our company had an opportunity to ride on a wave of hype from the reality show Dom 2. We had only 4 weeks to create a social game for tens of millions of fans all across Russia and CIS. National TV promised us TV show integration and promo.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 was very happy to become a part of such outstanding and small team of 5 people who managed to develop and ship a multiplayer game in such a short period of time.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 was in charge of the overall UX of this social game and developed all UI assets.</a:t>
            </a:r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977196"/>
              </p:ext>
            </p:extLst>
          </p:nvPr>
        </p:nvGraphicFramePr>
        <p:xfrm>
          <a:off x="3969684" y="-188"/>
          <a:ext cx="8222317" cy="4967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3" imgW="26006040" imgH="15720480" progId="">
                  <p:embed/>
                </p:oleObj>
              </mc:Choice>
              <mc:Fallback>
                <p:oleObj r:id="rId3" imgW="26006040" imgH="15720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9684" y="-188"/>
                        <a:ext cx="8222317" cy="4967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2" descr="ÐÐ¾Ð¼2 ÐÐ°Ð¹Ð´Ð¸ ÑÐ²Ð¾Ñ Ð»ÑÐ±Ð¾Ð²Ñ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3887">
            <a:off x="4383648" y="4439758"/>
            <a:ext cx="3202566" cy="198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ÐÐ¾Ð¼2 ÐÐ°Ð¹Ð´Ð¸ ÑÐ²Ð¾Ñ Ð»ÑÐ±Ð¾Ð²Ñ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0343">
            <a:off x="6817665" y="3792914"/>
            <a:ext cx="4173044" cy="258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6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" y="716972"/>
            <a:ext cx="4541178" cy="5922819"/>
          </a:xfrm>
        </p:spPr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sz="4800" dirty="0" smtClean="0"/>
              <a:t>UX for Business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I’ve completed over 40 interactive promo projects for world-wide brands as a Digital Art Director and later as a Digital Creative </a:t>
            </a:r>
            <a:r>
              <a:rPr lang="en-US" dirty="0"/>
              <a:t>D</a:t>
            </a:r>
            <a:r>
              <a:rPr lang="en-US" dirty="0" smtClean="0"/>
              <a:t>irector.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My favorite brands</a:t>
            </a:r>
            <a:r>
              <a:rPr lang="en-US" b="1" dirty="0"/>
              <a:t>,</a:t>
            </a:r>
            <a:r>
              <a:rPr lang="en-US" b="1" dirty="0" smtClean="0"/>
              <a:t> I worked with: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IBM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Kraft Foods</a:t>
            </a:r>
            <a:endParaRPr lang="ru-RU" dirty="0" smtClean="0">
              <a:latin typeface="+mj-lt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+mj-lt"/>
              </a:rPr>
              <a:t>Milka</a:t>
            </a:r>
            <a:endParaRPr lang="ru-RU" dirty="0" smtClean="0">
              <a:latin typeface="+mj-lt"/>
            </a:endParaRP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 err="1" smtClean="0">
                <a:latin typeface="+mj-lt"/>
              </a:rPr>
              <a:t>AlpenGold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British American Tobacco</a:t>
            </a:r>
            <a:endParaRPr lang="en-US" dirty="0" smtClean="0">
              <a:latin typeface="+mj-lt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Beeline (Russian telecom #1)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+mj-lt"/>
              </a:rPr>
              <a:t>Procter &amp; </a:t>
            </a:r>
            <a:r>
              <a:rPr lang="en-US" dirty="0" smtClean="0">
                <a:latin typeface="+mj-lt"/>
              </a:rPr>
              <a:t>Gamble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Always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CTI (Interactive TV, mobile+ set-top box)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b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7" t="3180" r="21491" b="59849"/>
          <a:stretch/>
        </p:blipFill>
        <p:spPr>
          <a:xfrm>
            <a:off x="4925291" y="1066800"/>
            <a:ext cx="2826327" cy="25353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0986" t="12055" r="40703" b="43493"/>
          <a:stretch/>
        </p:blipFill>
        <p:spPr>
          <a:xfrm>
            <a:off x="7780193" y="1066799"/>
            <a:ext cx="2792557" cy="25241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7" t="30307" r="46294" b="28689"/>
          <a:stretch/>
        </p:blipFill>
        <p:spPr>
          <a:xfrm>
            <a:off x="4923559" y="3621232"/>
            <a:ext cx="2828925" cy="2324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r="39047" b="34540"/>
          <a:stretch/>
        </p:blipFill>
        <p:spPr>
          <a:xfrm>
            <a:off x="7780193" y="3621232"/>
            <a:ext cx="2792557" cy="23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Channel Strategy Pro</a:t>
            </a: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Product: </a:t>
            </a:r>
            <a:r>
              <a:rPr lang="en-US" dirty="0" smtClean="0"/>
              <a:t>Online cloud tool to ease the regional sales process. For a company like IBM that has no interest in direct sales, but channel sales/vendor contracts, this tool became #1 weapon of regional sales man.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dirty="0" smtClean="0"/>
              <a:t>Before it was done by filling in huge 50-paged Excel file.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What I have done: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Separated Excel-fill-in flow into several use cases based on user roles: Channel Manager/Director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Redone data relationship scheme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Applied use-cases to data relationship scheme.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Prototype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Design.</a:t>
            </a:r>
            <a:endParaRPr lang="en-US" dirty="0">
              <a:latin typeface="+mj-lt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3" r="19803"/>
          <a:stretch/>
        </p:blipFill>
        <p:spPr>
          <a:xfrm>
            <a:off x="4698714" y="0"/>
            <a:ext cx="7493286" cy="6858000"/>
          </a:xfrm>
        </p:spPr>
      </p:pic>
    </p:spTree>
    <p:extLst>
      <p:ext uri="{BB962C8B-B14F-4D97-AF65-F5344CB8AC3E}">
        <p14:creationId xmlns:p14="http://schemas.microsoft.com/office/powerpoint/2010/main" val="168071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Calibri" panose="020F0502020204030204" pitchFamily="34" charset="0"/>
              <a:buChar char=" "/>
            </a:pPr>
            <a:r>
              <a:rPr lang="en-US" dirty="0" smtClean="0"/>
              <a:t>Channel Strategy Pro</a:t>
            </a:r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Fist iteration prototype:</a:t>
            </a:r>
            <a:br>
              <a:rPr lang="en-US" b="1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://yg1osz.axshare.com/#</a:t>
            </a:r>
            <a:r>
              <a:rPr lang="en-US" dirty="0" smtClean="0">
                <a:hlinkClick r:id="rId2"/>
              </a:rPr>
              <a:t>p=home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UI Design: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>
                <a:hlinkClick r:id="rId3"/>
              </a:rPr>
              <a:t>http://qtgas3.axshare.com/#</a:t>
            </a:r>
            <a:r>
              <a:rPr lang="en-US" dirty="0" smtClean="0">
                <a:hlinkClick r:id="rId3"/>
              </a:rPr>
              <a:t>p=home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r>
              <a:rPr lang="en-US" b="1" dirty="0" smtClean="0"/>
              <a:t>Data Scheme</a:t>
            </a:r>
            <a:br>
              <a:rPr lang="en-US" b="1" dirty="0" smtClean="0"/>
            </a:b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://www.dropbox.com/s/w3wkgywghs0r79g/CSPro%20-%</a:t>
            </a:r>
            <a:r>
              <a:rPr lang="en-US" dirty="0" smtClean="0">
                <a:hlinkClick r:id="rId4"/>
              </a:rPr>
              <a:t>20DB%20v6.pdf?dl=0</a:t>
            </a: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  <a:p>
            <a:pPr marL="742950" lvl="1" indent="-285750">
              <a:buFont typeface="Calibri Light" panose="020F0302020204030204" pitchFamily="34" charset="0"/>
              <a:buChar char=" "/>
            </a:pPr>
            <a:endParaRPr lang="en-US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07" y="307952"/>
            <a:ext cx="3356861" cy="6242096"/>
          </a:xfrm>
          <a:prstGeom prst="rect">
            <a:avLst/>
          </a:prstGeom>
        </p:spPr>
      </p:pic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8" b="9398"/>
          <a:stretch>
            <a:fillRect/>
          </a:stretch>
        </p:blipFill>
        <p:spPr>
          <a:xfrm>
            <a:off x="4699000" y="0"/>
            <a:ext cx="4133850" cy="6858000"/>
          </a:xfrm>
        </p:spPr>
      </p:pic>
    </p:spTree>
    <p:extLst>
      <p:ext uri="{BB962C8B-B14F-4D97-AF65-F5344CB8AC3E}">
        <p14:creationId xmlns:p14="http://schemas.microsoft.com/office/powerpoint/2010/main" val="30073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739</Words>
  <Application>Microsoft Office PowerPoint</Application>
  <PresentationFormat>Widescreen</PresentationFormat>
  <Paragraphs>133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Adobe Garamond Pro Bold</vt:lpstr>
      <vt:lpstr>Arial</vt:lpstr>
      <vt:lpstr>Calibri</vt:lpstr>
      <vt:lpstr>Calibri Light</vt:lpstr>
      <vt:lpstr>Courier New</vt:lpstr>
      <vt:lpstr>Wingdings</vt:lpstr>
      <vt:lpstr>Wingdings 2</vt:lpstr>
      <vt:lpstr>HDOfficeLightV0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OF MY WORKS</dc:title>
  <dc:creator>Александр Виноградов</dc:creator>
  <cp:lastModifiedBy>Александр Виноградов</cp:lastModifiedBy>
  <cp:revision>64</cp:revision>
  <dcterms:created xsi:type="dcterms:W3CDTF">2015-08-10T01:34:57Z</dcterms:created>
  <dcterms:modified xsi:type="dcterms:W3CDTF">2018-09-08T20:49:32Z</dcterms:modified>
</cp:coreProperties>
</file>